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321" r:id="rId4"/>
    <p:sldId id="264" r:id="rId5"/>
    <p:sldId id="330" r:id="rId6"/>
    <p:sldId id="316" r:id="rId7"/>
    <p:sldId id="334" r:id="rId8"/>
    <p:sldId id="280" r:id="rId9"/>
    <p:sldId id="259" r:id="rId10"/>
    <p:sldId id="317" r:id="rId11"/>
    <p:sldId id="269" r:id="rId12"/>
    <p:sldId id="265" r:id="rId13"/>
    <p:sldId id="322" r:id="rId14"/>
    <p:sldId id="261" r:id="rId15"/>
    <p:sldId id="275" r:id="rId16"/>
    <p:sldId id="276" r:id="rId17"/>
    <p:sldId id="262" r:id="rId18"/>
    <p:sldId id="333" r:id="rId19"/>
    <p:sldId id="332" r:id="rId20"/>
    <p:sldId id="318" r:id="rId21"/>
    <p:sldId id="323" r:id="rId22"/>
    <p:sldId id="324" r:id="rId23"/>
    <p:sldId id="325" r:id="rId24"/>
    <p:sldId id="335" r:id="rId25"/>
    <p:sldId id="336" r:id="rId26"/>
    <p:sldId id="331" r:id="rId27"/>
    <p:sldId id="329" r:id="rId28"/>
    <p:sldId id="277" r:id="rId29"/>
    <p:sldId id="278" r:id="rId30"/>
    <p:sldId id="311" r:id="rId31"/>
    <p:sldId id="312" r:id="rId32"/>
    <p:sldId id="313" r:id="rId33"/>
    <p:sldId id="314" r:id="rId34"/>
    <p:sldId id="315" r:id="rId35"/>
    <p:sldId id="266" r:id="rId36"/>
    <p:sldId id="328" r:id="rId37"/>
    <p:sldId id="326" r:id="rId38"/>
    <p:sldId id="319" r:id="rId39"/>
    <p:sldId id="26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14"/>
    <p:restoredTop sz="94787"/>
  </p:normalViewPr>
  <p:slideViewPr>
    <p:cSldViewPr snapToGrid="0" snapToObjects="1">
      <p:cViewPr>
        <p:scale>
          <a:sx n="118" d="100"/>
          <a:sy n="118" d="100"/>
        </p:scale>
        <p:origin x="2560" y="9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855DD-DBC5-1246-BD08-B7F7F60F5A8A}" type="datetimeFigureOut">
              <a:rPr lang="en-US" smtClean="0"/>
              <a:t>2/10/20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9371B-65DF-6740-A262-A0BD9E1E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3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Brisbane Catholic Education has a policy on </a:t>
            </a:r>
            <a:r>
              <a:rPr lang="en-US" dirty="0" err="1"/>
              <a:t>behaviour</a:t>
            </a:r>
            <a:r>
              <a:rPr lang="en-US" dirty="0"/>
              <a:t> support</a:t>
            </a:r>
            <a:r>
              <a:rPr lang="en-US" baseline="0" dirty="0"/>
              <a:t> which informs the schools policy which in turn is the basis for our class </a:t>
            </a:r>
            <a:r>
              <a:rPr lang="en-US" baseline="0" dirty="0" err="1"/>
              <a:t>behaviour</a:t>
            </a:r>
            <a:r>
              <a:rPr lang="en-US" baseline="0" dirty="0"/>
              <a:t> support model. </a:t>
            </a:r>
          </a:p>
          <a:p>
            <a:endParaRPr lang="en-US" baseline="0" dirty="0"/>
          </a:p>
          <a:p>
            <a:r>
              <a:rPr lang="en-US" baseline="0" dirty="0"/>
              <a:t>In the classroom we have formulated rules together along with our class covenant which is a contract between the class and teachers of what is expected.</a:t>
            </a:r>
          </a:p>
          <a:p>
            <a:endParaRPr lang="en-US" baseline="0" dirty="0"/>
          </a:p>
          <a:p>
            <a:r>
              <a:rPr lang="en-US" baseline="0" dirty="0"/>
              <a:t>Both teachers believe in an emphasis on the positive </a:t>
            </a:r>
            <a:r>
              <a:rPr lang="en-US" baseline="0" dirty="0" err="1"/>
              <a:t>behaviours</a:t>
            </a:r>
            <a:r>
              <a:rPr lang="en-US" baseline="0" dirty="0"/>
              <a:t> rather then a focus on the negative and we reinforce this with rewards and prizes.</a:t>
            </a:r>
          </a:p>
          <a:p>
            <a:endParaRPr lang="en-US" baseline="0" dirty="0"/>
          </a:p>
          <a:p>
            <a:r>
              <a:rPr lang="en-US" baseline="0" dirty="0"/>
              <a:t>My </a:t>
            </a:r>
            <a:r>
              <a:rPr lang="en-US" baseline="0" dirty="0" err="1"/>
              <a:t>behaviour</a:t>
            </a:r>
            <a:r>
              <a:rPr lang="en-US" baseline="0" dirty="0"/>
              <a:t> policy is about relationships, I am certainly not strict by any stretch of the imagination but I talk to the kids about a good working relationship being about understanding where the other person is coming from. So if a student is choosing a </a:t>
            </a:r>
            <a:r>
              <a:rPr lang="en-US" baseline="0" dirty="0" err="1"/>
              <a:t>behaviour</a:t>
            </a:r>
            <a:r>
              <a:rPr lang="en-US" baseline="0" dirty="0"/>
              <a:t> that does not align with our core expectations my first port of call is to have a discussion with them about what is happening.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53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977038-4020-2740-B72F-7479C73A3736}" type="slidenum">
              <a:rPr lang="en-AU" sz="1200"/>
              <a:pPr eaLnBrk="1" hangingPunct="1"/>
              <a:t>32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944102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977038-4020-2740-B72F-7479C73A3736}" type="slidenum">
              <a:rPr lang="en-AU" sz="1200"/>
              <a:pPr eaLnBrk="1" hangingPunct="1"/>
              <a:t>33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1815750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977038-4020-2740-B72F-7479C73A3736}" type="slidenum">
              <a:rPr lang="en-AU" sz="1200"/>
              <a:pPr eaLnBrk="1" hangingPunct="1"/>
              <a:t>34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1905739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allergy</a:t>
            </a:r>
            <a:r>
              <a:rPr lang="en-US" baseline="0" dirty="0"/>
              <a:t> with cakes </a:t>
            </a:r>
            <a:r>
              <a:rPr lang="en-US" baseline="0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2A6D-427D-D645-A5E1-21F4A29408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3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81FB3D-0AF8-0044-BEAD-1BA17B467870}" type="slidenum">
              <a:rPr lang="en-AU" sz="1200"/>
              <a:pPr eaLnBrk="1" hangingPunct="1"/>
              <a:t>15</a:t>
            </a:fld>
            <a:endParaRPr lang="en-A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C646F8-751C-314D-8C18-3010BFE64633}" type="slidenum">
              <a:rPr lang="en-AU" sz="1200"/>
              <a:pPr eaLnBrk="1" hangingPunct="1"/>
              <a:t>16</a:t>
            </a:fld>
            <a:endParaRPr lang="en-A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C646F8-751C-314D-8C18-3010BFE64633}" type="slidenum">
              <a:rPr lang="en-AU" sz="1200"/>
              <a:pPr eaLnBrk="1" hangingPunct="1"/>
              <a:t>18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3668961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C646F8-751C-314D-8C18-3010BFE64633}" type="slidenum">
              <a:rPr lang="en-AU" sz="1200"/>
              <a:pPr eaLnBrk="1" hangingPunct="1"/>
              <a:t>19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4227132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85BCAD-6B1A-9946-8266-DEEB0AB7362E}" type="slidenum">
              <a:rPr lang="en-AU" sz="1200"/>
              <a:pPr eaLnBrk="1" hangingPunct="1"/>
              <a:t>28</a:t>
            </a:fld>
            <a:endParaRPr lang="en-A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6AA80F-F0B7-9A47-81CD-D644060FBEC5}" type="slidenum">
              <a:rPr lang="en-AU" sz="1200"/>
              <a:pPr eaLnBrk="1" hangingPunct="1"/>
              <a:t>29</a:t>
            </a:fld>
            <a:endParaRPr lang="en-A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977038-4020-2740-B72F-7479C73A3736}" type="slidenum">
              <a:rPr lang="en-AU" sz="1200"/>
              <a:pPr eaLnBrk="1" hangingPunct="1"/>
              <a:t>30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1907422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Refer to the importance of Parent Portal</a:t>
            </a:r>
          </a:p>
          <a:p>
            <a:r>
              <a:rPr lang="en-US" dirty="0"/>
              <a:t>This</a:t>
            </a:r>
            <a:r>
              <a:rPr lang="en-US" baseline="0" dirty="0"/>
              <a:t> is the main tool of finding out what is happening in the school. </a:t>
            </a:r>
          </a:p>
          <a:p>
            <a:r>
              <a:rPr lang="en-US" baseline="0" dirty="0"/>
              <a:t>Whilst there are double ups between the school website and Parent Portal, we will mainly direct you to locate </a:t>
            </a:r>
            <a:r>
              <a:rPr lang="en-US" baseline="0" dirty="0" err="1"/>
              <a:t>informaion</a:t>
            </a:r>
            <a:r>
              <a:rPr lang="en-US" baseline="0" dirty="0"/>
              <a:t> on Parent Portal. </a:t>
            </a:r>
          </a:p>
          <a:p>
            <a:r>
              <a:rPr lang="en-US" baseline="0" dirty="0"/>
              <a:t>In the first instance we will most likely email out information but then store it on the parent portal for your access. </a:t>
            </a:r>
          </a:p>
          <a:p>
            <a:r>
              <a:rPr lang="en-US" baseline="0" dirty="0"/>
              <a:t>So if ‘you did not get that piece of information’ or ‘you weren’t email it’ then look on the Parent Portal. </a:t>
            </a:r>
          </a:p>
          <a:p>
            <a:r>
              <a:rPr lang="en-US" baseline="0" dirty="0"/>
              <a:t>It is evolving as we go but most of the tiles now have information on them </a:t>
            </a:r>
            <a:endParaRPr lang="en-US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977038-4020-2740-B72F-7479C73A3736}" type="slidenum">
              <a:rPr lang="en-AU" sz="1200"/>
              <a:pPr eaLnBrk="1" hangingPunct="1"/>
              <a:t>31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41950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1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2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5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81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1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5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1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8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8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48CC6-E1BA-AF41-B231-7D5964EB1905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ABFF3-D3C0-7A4D-82F1-36D5A5C6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77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oloursc.edublog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eeanne.m.taylor@bne.catholic.edu.au" TargetMode="External"/><Relationship Id="rId5" Type="http://schemas.openxmlformats.org/officeDocument/2006/relationships/hyperlink" Target="mailto:pmit@bne.catholic.edu.au" TargetMode="Externa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46"/>
            <a:ext cx="9144000" cy="6831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609" y="166300"/>
            <a:ext cx="854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Partnerships for Learning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at O.L.D. in 2020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609" y="5616299"/>
            <a:ext cx="854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203831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080"/>
            <a:ext cx="861857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6600"/>
                </a:solidFill>
              </a:rPr>
              <a:t>Thinking and Learning</a:t>
            </a:r>
          </a:p>
          <a:p>
            <a:endParaRPr lang="en-AU" sz="2400" dirty="0">
              <a:solidFill>
                <a:srgbClr val="1F497D"/>
              </a:solidFill>
            </a:endParaRPr>
          </a:p>
          <a:p>
            <a:r>
              <a:rPr lang="en-AU" sz="2400" dirty="0">
                <a:solidFill>
                  <a:srgbClr val="1F497D"/>
                </a:solidFill>
              </a:rPr>
              <a:t>Assessment and Reporting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1F497D"/>
                </a:solidFill>
              </a:rPr>
              <a:t>Portfolios; Report cards; Parent/Teacher Meetings; Informal meetings, Celebration of Learning Events</a:t>
            </a:r>
            <a:endParaRPr lang="en-AU" sz="1600" dirty="0">
              <a:solidFill>
                <a:srgbClr val="1F497D"/>
              </a:solidFill>
            </a:endParaRPr>
          </a:p>
          <a:p>
            <a:r>
              <a:rPr lang="en-AU" sz="2400" dirty="0">
                <a:solidFill>
                  <a:srgbClr val="1F497D"/>
                </a:solidFill>
              </a:rPr>
              <a:t>Supporting Learning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1F497D"/>
                </a:solidFill>
              </a:rPr>
              <a:t>Using a variety of activities and teaching techniques to engage a range of learners 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1F497D"/>
                </a:solidFill>
              </a:rPr>
              <a:t>Linda Dwyer is our STIE (Learning Support Coordinator) 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1F497D"/>
                </a:solidFill>
              </a:rPr>
              <a:t>Mary-Anne Fogarty is our (PLL) Primary Learning Leader – works with the teachers for planning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1F497D"/>
                </a:solidFill>
              </a:rPr>
              <a:t>Christine McCabe and </a:t>
            </a:r>
            <a:r>
              <a:rPr lang="en-AU" dirty="0" err="1">
                <a:solidFill>
                  <a:srgbClr val="1F497D"/>
                </a:solidFill>
              </a:rPr>
              <a:t>Ellena</a:t>
            </a:r>
            <a:r>
              <a:rPr lang="en-AU" dirty="0">
                <a:solidFill>
                  <a:srgbClr val="1F497D"/>
                </a:solidFill>
              </a:rPr>
              <a:t> Stone are our Enrichment Teacher’s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1F497D"/>
                </a:solidFill>
              </a:rPr>
              <a:t>Ann </a:t>
            </a:r>
            <a:r>
              <a:rPr lang="en-AU" dirty="0" err="1">
                <a:solidFill>
                  <a:srgbClr val="1F497D"/>
                </a:solidFill>
              </a:rPr>
              <a:t>Denaro</a:t>
            </a:r>
            <a:r>
              <a:rPr lang="en-AU" dirty="0">
                <a:solidFill>
                  <a:srgbClr val="1F497D"/>
                </a:solidFill>
              </a:rPr>
              <a:t> is our full-time Prep School Officer</a:t>
            </a:r>
          </a:p>
          <a:p>
            <a:endParaRPr lang="en-AU" sz="1600" dirty="0">
              <a:solidFill>
                <a:srgbClr val="1F497D"/>
              </a:solidFill>
            </a:endParaRPr>
          </a:p>
          <a:p>
            <a:r>
              <a:rPr lang="en-AU" sz="2400" dirty="0">
                <a:solidFill>
                  <a:srgbClr val="1F497D"/>
                </a:solidFill>
              </a:rPr>
              <a:t>Specialist Areas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1F497D"/>
                </a:solidFill>
              </a:rPr>
              <a:t>Physical Education on Monday’s with Mr Anthony </a:t>
            </a:r>
            <a:r>
              <a:rPr lang="en-AU" dirty="0" err="1">
                <a:solidFill>
                  <a:srgbClr val="1F497D"/>
                </a:solidFill>
              </a:rPr>
              <a:t>Ebbage</a:t>
            </a:r>
            <a:endParaRPr lang="en-AU" dirty="0">
              <a:solidFill>
                <a:srgbClr val="1F497D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1F497D"/>
                </a:solidFill>
              </a:rPr>
              <a:t>Music on Wednesday’s with Mrs Deanne Johnson </a:t>
            </a:r>
            <a:endParaRPr lang="en-AU" u="sng" dirty="0">
              <a:solidFill>
                <a:srgbClr val="1F497D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1F497D"/>
                </a:solidFill>
              </a:rPr>
              <a:t>Digital Technology with Mr Terry Madden OR Visual Art with Mrs Therese Flynn-Clark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1F497D"/>
                </a:solidFill>
              </a:rPr>
              <a:t>Japanese on Mondays (teacher yet to be advised)</a:t>
            </a:r>
          </a:p>
        </p:txBody>
      </p:sp>
    </p:spTree>
    <p:extLst>
      <p:ext uri="{BB962C8B-B14F-4D97-AF65-F5344CB8AC3E}">
        <p14:creationId xmlns:p14="http://schemas.microsoft.com/office/powerpoint/2010/main" val="3678977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6600"/>
                </a:solidFill>
              </a:rPr>
              <a:t>Thinking and Learning</a:t>
            </a:r>
            <a:endParaRPr lang="en-AU" dirty="0">
              <a:solidFill>
                <a:srgbClr val="254061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AU" sz="4000" dirty="0">
              <a:solidFill>
                <a:srgbClr val="25406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AU" sz="4000" dirty="0">
                <a:solidFill>
                  <a:srgbClr val="254061"/>
                </a:solidFill>
              </a:rPr>
              <a:t>Homework</a:t>
            </a:r>
          </a:p>
          <a:p>
            <a:pPr marL="914400" lvl="1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Sight Words (from Term 2)</a:t>
            </a:r>
          </a:p>
          <a:p>
            <a:pPr marL="914400" lvl="1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Home Readers (from Term 2)</a:t>
            </a:r>
          </a:p>
          <a:p>
            <a:pPr marL="914400" lvl="1" indent="-4572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Show and Tell (favourite book)</a:t>
            </a:r>
          </a:p>
          <a:p>
            <a:pPr marL="914400" lvl="1" indent="-457200">
              <a:buFont typeface="Arial"/>
              <a:buChar char="•"/>
            </a:pPr>
            <a:endParaRPr lang="en-AU" sz="2800" dirty="0">
              <a:solidFill>
                <a:srgbClr val="25406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AU" sz="4000" dirty="0">
                <a:solidFill>
                  <a:srgbClr val="254061"/>
                </a:solidFill>
              </a:rPr>
              <a:t>Prep Blog</a:t>
            </a:r>
          </a:p>
        </p:txBody>
      </p:sp>
      <p:sp>
        <p:nvSpPr>
          <p:cNvPr id="6" name="Action Button: Information 5">
            <a:hlinkClick r:id="rId3" highlightClick="1"/>
          </p:cNvPr>
          <p:cNvSpPr/>
          <p:nvPr/>
        </p:nvSpPr>
        <p:spPr>
          <a:xfrm>
            <a:off x="1213323" y="4779899"/>
            <a:ext cx="984684" cy="856136"/>
          </a:xfrm>
          <a:prstGeom prst="actionButtonInformation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78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254061"/>
                </a:solidFill>
              </a:rPr>
              <a:t>Parent Teacher Communication</a:t>
            </a:r>
            <a:endParaRPr lang="en-AU" sz="2800" dirty="0">
              <a:solidFill>
                <a:srgbClr val="254061"/>
              </a:solidFill>
            </a:endParaRPr>
          </a:p>
          <a:p>
            <a:pPr marL="1028700" lvl="1" indent="-571500">
              <a:buFont typeface="Arial"/>
              <a:buChar char="•"/>
            </a:pPr>
            <a:endParaRPr lang="en-AU" sz="2800" dirty="0">
              <a:solidFill>
                <a:srgbClr val="254061"/>
              </a:solidFill>
            </a:endParaRPr>
          </a:p>
          <a:p>
            <a:pPr marL="1028700" lvl="1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All notes to be put in the blue communication folder and placed on the shelf each morning</a:t>
            </a:r>
          </a:p>
          <a:p>
            <a:pPr marL="1028700" lvl="1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Term Letters on the blog</a:t>
            </a:r>
          </a:p>
          <a:p>
            <a:pPr marL="1028700" lvl="1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Meetings by appointment</a:t>
            </a:r>
          </a:p>
          <a:p>
            <a:pPr marL="1028700" lvl="1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Parent/Teacher meetings (beginning of Term 1)</a:t>
            </a:r>
          </a:p>
          <a:p>
            <a:pPr marL="1028700" lvl="1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Parent/Teacher interviews (end of Term 1)</a:t>
            </a:r>
          </a:p>
          <a:p>
            <a:pPr marL="1028700" lvl="1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Student-Led Conversations in Term 3</a:t>
            </a:r>
          </a:p>
          <a:p>
            <a:pPr marL="1028700" lvl="1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Report Cards (Term 2 and 4)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937" y="4294578"/>
            <a:ext cx="1920000" cy="19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17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271150"/>
            <a:ext cx="861857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Getting along with and Caring for Others</a:t>
            </a:r>
          </a:p>
          <a:p>
            <a:endParaRPr lang="en-AU" sz="1400" dirty="0">
              <a:solidFill>
                <a:srgbClr val="254061"/>
              </a:solidFill>
            </a:endParaRPr>
          </a:p>
          <a:p>
            <a:r>
              <a:rPr lang="en-AU" sz="2800" b="1" dirty="0">
                <a:solidFill>
                  <a:srgbClr val="254061"/>
                </a:solidFill>
              </a:rPr>
              <a:t>Student Behaviour Support</a:t>
            </a:r>
          </a:p>
          <a:p>
            <a:pPr marL="571500" indent="-571500">
              <a:buFont typeface="Arial"/>
              <a:buChar char="•"/>
            </a:pPr>
            <a:r>
              <a:rPr lang="en-AU" sz="2000" dirty="0">
                <a:solidFill>
                  <a:srgbClr val="254061"/>
                </a:solidFill>
              </a:rPr>
              <a:t>Multi tiered approach to School Behaviour Support Model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School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whole class 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small group  </a:t>
            </a:r>
          </a:p>
          <a:p>
            <a:pPr marL="1028700" lvl="1" indent="-5715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individual support</a:t>
            </a:r>
          </a:p>
          <a:p>
            <a:pPr marL="1028700" lvl="1" indent="-571500">
              <a:buFont typeface="Arial"/>
              <a:buChar char="•"/>
            </a:pPr>
            <a:endParaRPr lang="en-AU" dirty="0">
              <a:solidFill>
                <a:srgbClr val="254061"/>
              </a:solidFill>
            </a:endParaRPr>
          </a:p>
          <a:p>
            <a:pPr lvl="1"/>
            <a:r>
              <a:rPr lang="en-AU" sz="2000" dirty="0">
                <a:solidFill>
                  <a:srgbClr val="254061"/>
                </a:solidFill>
              </a:rPr>
              <a:t>The Brisbane Catholic Education </a:t>
            </a:r>
            <a:r>
              <a:rPr lang="en-AU" sz="2000" i="1" dirty="0">
                <a:solidFill>
                  <a:srgbClr val="254061"/>
                </a:solidFill>
              </a:rPr>
              <a:t>Policy</a:t>
            </a:r>
            <a:r>
              <a:rPr lang="en-AU" sz="2000" dirty="0">
                <a:solidFill>
                  <a:srgbClr val="254061"/>
                </a:solidFill>
              </a:rPr>
              <a:t> </a:t>
            </a:r>
          </a:p>
          <a:p>
            <a:r>
              <a:rPr lang="en-AU" sz="2000" dirty="0">
                <a:solidFill>
                  <a:srgbClr val="254061"/>
                </a:solidFill>
              </a:rPr>
              <a:t>	on Behaviour Support is used as a basis to </a:t>
            </a:r>
          </a:p>
          <a:p>
            <a:r>
              <a:rPr lang="en-AU" sz="2000" dirty="0">
                <a:solidFill>
                  <a:srgbClr val="254061"/>
                </a:solidFill>
              </a:rPr>
              <a:t>	develop each individual school Student </a:t>
            </a:r>
          </a:p>
          <a:p>
            <a:r>
              <a:rPr lang="en-AU" sz="2000" dirty="0">
                <a:solidFill>
                  <a:srgbClr val="254061"/>
                </a:solidFill>
              </a:rPr>
              <a:t>	Behaviour Support Plan.</a:t>
            </a:r>
          </a:p>
          <a:p>
            <a:pPr marL="571500" indent="-571500">
              <a:buFont typeface="Arial"/>
              <a:buChar char="•"/>
            </a:pPr>
            <a:endParaRPr lang="en-AU" sz="2000" dirty="0">
              <a:solidFill>
                <a:srgbClr val="25406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AU" sz="2000" dirty="0">
                <a:solidFill>
                  <a:srgbClr val="254061"/>
                </a:solidFill>
              </a:rPr>
              <a:t>Our SBS Plan has 3 core expectations:</a:t>
            </a:r>
          </a:p>
          <a:p>
            <a:pPr marL="1028700" lvl="1" indent="-571500">
              <a:buFont typeface="Arial"/>
              <a:buChar char="•"/>
            </a:pPr>
            <a:r>
              <a:rPr lang="en-AU" sz="2800" dirty="0">
                <a:solidFill>
                  <a:srgbClr val="ECE23E"/>
                </a:solidFill>
              </a:rPr>
              <a:t>Strive to Achieve (learning)</a:t>
            </a:r>
          </a:p>
          <a:p>
            <a:pPr marL="1028700" lvl="1" indent="-571500">
              <a:buFont typeface="Arial"/>
              <a:buChar char="•"/>
            </a:pPr>
            <a:r>
              <a:rPr lang="en-AU" sz="2800" dirty="0">
                <a:solidFill>
                  <a:srgbClr val="FF0000"/>
                </a:solidFill>
              </a:rPr>
              <a:t>Be Respectful (loving)</a:t>
            </a:r>
          </a:p>
          <a:p>
            <a:pPr marL="1028700" lvl="1" indent="-571500">
              <a:buFont typeface="Arial"/>
              <a:buChar char="•"/>
            </a:pPr>
            <a:r>
              <a:rPr lang="en-AU" sz="2800" dirty="0">
                <a:solidFill>
                  <a:srgbClr val="00D100"/>
                </a:solidFill>
              </a:rPr>
              <a:t>Act Responsibly (living)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1971612-9E3F-8044-9D94-B969F33C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21" y="2875605"/>
            <a:ext cx="2959005" cy="3306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610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Getting along with and Caring for Others</a:t>
            </a:r>
          </a:p>
          <a:p>
            <a:endParaRPr lang="en-AU" sz="1400" dirty="0">
              <a:solidFill>
                <a:srgbClr val="254061"/>
              </a:solidFill>
            </a:endParaRPr>
          </a:p>
          <a:p>
            <a:r>
              <a:rPr lang="en-AU" sz="2800" b="1" dirty="0">
                <a:solidFill>
                  <a:srgbClr val="254061"/>
                </a:solidFill>
              </a:rPr>
              <a:t>Student Behaviour Support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77" y="1527330"/>
            <a:ext cx="4490095" cy="4569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3620" y="1735877"/>
            <a:ext cx="3947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</a:rPr>
              <a:t>Prep Rewards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Stickers, praise, wrist bands, KIC awards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1F497D"/>
                </a:solidFill>
              </a:rPr>
              <a:t>These may change throughout the year. </a:t>
            </a:r>
            <a:endParaRPr lang="en-US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69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288" y="260350"/>
            <a:ext cx="84978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Guidance Counselling</a:t>
            </a:r>
          </a:p>
          <a:p>
            <a:pPr>
              <a:defRPr/>
            </a:pP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850" y="11255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>
                <a:solidFill>
                  <a:srgbClr val="376092"/>
                </a:solidFill>
              </a:rPr>
              <a:t>Guidance Counsellor, Ruth Blackburn at OLD 2 days per week (Monday’s and Tuesday’s)</a:t>
            </a:r>
          </a:p>
          <a:p>
            <a:pPr algn="l">
              <a:defRPr/>
            </a:pPr>
            <a:r>
              <a:rPr lang="en-US" dirty="0">
                <a:solidFill>
                  <a:srgbClr val="376092"/>
                </a:solidFill>
              </a:rPr>
              <a:t>Can assist with a range of issues that might impact on learning, including:</a:t>
            </a:r>
          </a:p>
          <a:p>
            <a:pPr lvl="1" algn="l">
              <a:defRPr/>
            </a:pPr>
            <a:r>
              <a:rPr lang="en-US" dirty="0">
                <a:solidFill>
                  <a:srgbClr val="376092"/>
                </a:solidFill>
              </a:rPr>
              <a:t>Anxiety</a:t>
            </a:r>
          </a:p>
          <a:p>
            <a:pPr lvl="1" algn="l">
              <a:defRPr/>
            </a:pPr>
            <a:r>
              <a:rPr lang="en-US" dirty="0">
                <a:solidFill>
                  <a:srgbClr val="376092"/>
                </a:solidFill>
              </a:rPr>
              <a:t>Friendship/social skills</a:t>
            </a:r>
          </a:p>
          <a:p>
            <a:pPr lvl="1" algn="l">
              <a:defRPr/>
            </a:pPr>
            <a:r>
              <a:rPr lang="en-US" dirty="0">
                <a:solidFill>
                  <a:srgbClr val="376092"/>
                </a:solidFill>
              </a:rPr>
              <a:t>Grief and loss</a:t>
            </a:r>
          </a:p>
          <a:p>
            <a:pPr lvl="1" algn="l">
              <a:defRPr/>
            </a:pPr>
            <a:r>
              <a:rPr lang="en-US" dirty="0">
                <a:solidFill>
                  <a:srgbClr val="376092"/>
                </a:solidFill>
              </a:rPr>
              <a:t>Behavioural concerns</a:t>
            </a:r>
          </a:p>
          <a:p>
            <a:pPr lvl="1" algn="l">
              <a:defRPr/>
            </a:pPr>
            <a:r>
              <a:rPr lang="en-US" dirty="0">
                <a:solidFill>
                  <a:srgbClr val="376092"/>
                </a:solidFill>
              </a:rPr>
              <a:t>Learning difficulties</a:t>
            </a: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83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288" y="260350"/>
            <a:ext cx="84978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Guidance Counselling</a:t>
            </a:r>
          </a:p>
          <a:p>
            <a:pPr>
              <a:defRPr/>
            </a:pP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850" y="11969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Referrals to the Guidance Counsellor can be made through the classroom teacher</a:t>
            </a:r>
          </a:p>
          <a:p>
            <a:pPr marL="457200" indent="-457200" algn="l">
              <a:buFont typeface="Arial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Teacher raises referral to the Student Support Team (Principal, Learning Support and Guidance Counsellor) </a:t>
            </a:r>
          </a:p>
          <a:p>
            <a:pPr marL="457200" indent="-457200" algn="l">
              <a:buFont typeface="Arial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Parental consent is obtained for GC to be able to provide services</a:t>
            </a:r>
          </a:p>
        </p:txBody>
      </p:sp>
    </p:spTree>
    <p:extLst>
      <p:ext uri="{BB962C8B-B14F-4D97-AF65-F5344CB8AC3E}">
        <p14:creationId xmlns:p14="http://schemas.microsoft.com/office/powerpoint/2010/main" val="2027108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008000"/>
                </a:solidFill>
              </a:rPr>
              <a:t>Act to Make a Difference in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20619"/>
            <a:ext cx="4038600" cy="4525963"/>
          </a:xfrm>
        </p:spPr>
        <p:txBody>
          <a:bodyPr>
            <a:normAutofit fontScale="92500"/>
          </a:bodyPr>
          <a:lstStyle/>
          <a:p>
            <a:pPr marL="457200" indent="-457200"/>
            <a:r>
              <a:rPr lang="en-AU" sz="3500" b="1" dirty="0">
                <a:solidFill>
                  <a:srgbClr val="254061"/>
                </a:solidFill>
              </a:rPr>
              <a:t>Effective Habits of Thinking and Doing </a:t>
            </a:r>
          </a:p>
          <a:p>
            <a:pPr marL="457200" indent="-457200"/>
            <a:endParaRPr lang="en-AU" sz="1300" b="1" dirty="0">
              <a:solidFill>
                <a:srgbClr val="254061"/>
              </a:solidFill>
            </a:endParaRPr>
          </a:p>
          <a:p>
            <a:pPr marL="457200" indent="-457200"/>
            <a:r>
              <a:rPr lang="en-AU" sz="3500" b="1" dirty="0">
                <a:solidFill>
                  <a:srgbClr val="254061"/>
                </a:solidFill>
              </a:rPr>
              <a:t>The Keys to Success</a:t>
            </a:r>
          </a:p>
          <a:p>
            <a:pPr marL="914400" lvl="1" indent="-457200">
              <a:buFont typeface="Arial"/>
              <a:buChar char="•"/>
            </a:pPr>
            <a:r>
              <a:rPr lang="en-AU" sz="3100" dirty="0">
                <a:solidFill>
                  <a:srgbClr val="1F497D"/>
                </a:solidFill>
              </a:rPr>
              <a:t>Organisation</a:t>
            </a:r>
          </a:p>
          <a:p>
            <a:pPr marL="914400" lvl="1" indent="-457200">
              <a:buFont typeface="Arial"/>
              <a:buChar char="•"/>
            </a:pPr>
            <a:r>
              <a:rPr lang="en-AU" sz="3100" dirty="0">
                <a:solidFill>
                  <a:srgbClr val="1F497D"/>
                </a:solidFill>
              </a:rPr>
              <a:t>Confidence</a:t>
            </a:r>
          </a:p>
          <a:p>
            <a:pPr marL="914400" lvl="1" indent="-457200">
              <a:buFont typeface="Arial"/>
              <a:buChar char="•"/>
            </a:pPr>
            <a:r>
              <a:rPr lang="en-AU" sz="3100" dirty="0">
                <a:solidFill>
                  <a:srgbClr val="1F497D"/>
                </a:solidFill>
              </a:rPr>
              <a:t>Persistence</a:t>
            </a:r>
          </a:p>
          <a:p>
            <a:pPr marL="914400" lvl="1" indent="-457200">
              <a:buFont typeface="Arial"/>
              <a:buChar char="•"/>
            </a:pPr>
            <a:r>
              <a:rPr lang="en-AU" sz="3100" dirty="0">
                <a:solidFill>
                  <a:srgbClr val="1F497D"/>
                </a:solidFill>
              </a:rPr>
              <a:t>Resilience</a:t>
            </a:r>
          </a:p>
          <a:p>
            <a:pPr marL="914400" lvl="1" indent="-457200">
              <a:buFont typeface="Arial"/>
              <a:buChar char="•"/>
            </a:pPr>
            <a:r>
              <a:rPr lang="en-AU" sz="3100" dirty="0">
                <a:solidFill>
                  <a:srgbClr val="1F497D"/>
                </a:solidFill>
              </a:rPr>
              <a:t>Getting Along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20619"/>
            <a:ext cx="4038600" cy="4794274"/>
          </a:xfrm>
        </p:spPr>
        <p:txBody>
          <a:bodyPr>
            <a:normAutofit fontScale="92500"/>
          </a:bodyPr>
          <a:lstStyle/>
          <a:p>
            <a:pPr marL="457200" indent="-457200"/>
            <a:r>
              <a:rPr lang="en-AU" b="1" dirty="0">
                <a:solidFill>
                  <a:srgbClr val="254061"/>
                </a:solidFill>
              </a:rPr>
              <a:t>Religious Life of the School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Classroom Prayer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Prayer Assemblies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Social Justice and Action Projects (</a:t>
            </a:r>
            <a:r>
              <a:rPr lang="en-AU" dirty="0" err="1">
                <a:solidFill>
                  <a:srgbClr val="254061"/>
                </a:solidFill>
              </a:rPr>
              <a:t>eg</a:t>
            </a:r>
            <a:r>
              <a:rPr lang="en-AU" dirty="0">
                <a:solidFill>
                  <a:srgbClr val="254061"/>
                </a:solidFill>
              </a:rPr>
              <a:t>, Caritas, Missions </a:t>
            </a:r>
            <a:r>
              <a:rPr lang="en-AU" dirty="0" err="1">
                <a:solidFill>
                  <a:srgbClr val="254061"/>
                </a:solidFill>
              </a:rPr>
              <a:t>etc</a:t>
            </a:r>
            <a:r>
              <a:rPr lang="en-AU" dirty="0">
                <a:solidFill>
                  <a:srgbClr val="254061"/>
                </a:solidFill>
              </a:rPr>
              <a:t>)</a:t>
            </a:r>
            <a:endParaRPr lang="en-US" dirty="0"/>
          </a:p>
          <a:p>
            <a:endParaRPr lang="en-US" sz="1300" dirty="0"/>
          </a:p>
          <a:p>
            <a:pPr marL="457200" indent="-457200"/>
            <a:r>
              <a:rPr lang="en-AU" b="1" dirty="0">
                <a:solidFill>
                  <a:srgbClr val="254061"/>
                </a:solidFill>
              </a:rPr>
              <a:t>Responsibilities </a:t>
            </a:r>
          </a:p>
          <a:p>
            <a:pPr marL="914400" lvl="1" indent="-457200">
              <a:buFont typeface="Arial"/>
              <a:buChar char="•"/>
            </a:pPr>
            <a:r>
              <a:rPr lang="en-AU" dirty="0">
                <a:solidFill>
                  <a:srgbClr val="254061"/>
                </a:solidFill>
              </a:rPr>
              <a:t>Unpacking bag in the morning and packing in the afternoon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62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850" y="11969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1B67C4-BA36-7C44-AD67-164B6597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463550"/>
            <a:ext cx="42037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671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850" y="11969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048DC-C3A1-F746-9AD3-8394F451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488950"/>
            <a:ext cx="4165600" cy="5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760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728" y="393074"/>
            <a:ext cx="786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Prayer</a:t>
            </a:r>
          </a:p>
        </p:txBody>
      </p:sp>
      <p:sp>
        <p:nvSpPr>
          <p:cNvPr id="2" name="Rectangle 1"/>
          <p:cNvSpPr/>
          <p:nvPr/>
        </p:nvSpPr>
        <p:spPr>
          <a:xfrm>
            <a:off x="468728" y="1469699"/>
            <a:ext cx="80201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i="1" dirty="0">
                <a:solidFill>
                  <a:schemeClr val="bg2"/>
                </a:solidFill>
              </a:rPr>
              <a:t>Our Lady of Dolours School Prayer</a:t>
            </a:r>
          </a:p>
          <a:p>
            <a:endParaRPr lang="en-AU" sz="2400" dirty="0">
              <a:solidFill>
                <a:schemeClr val="bg2"/>
              </a:solidFill>
            </a:endParaRPr>
          </a:p>
          <a:p>
            <a:r>
              <a:rPr lang="en-AU" sz="2400" i="1" dirty="0">
                <a:solidFill>
                  <a:schemeClr val="bg2"/>
                </a:solidFill>
              </a:rPr>
              <a:t>God our Father</a:t>
            </a:r>
          </a:p>
          <a:p>
            <a:r>
              <a:rPr lang="en-AU" sz="2400" i="1" dirty="0">
                <a:solidFill>
                  <a:schemeClr val="bg2"/>
                </a:solidFill>
              </a:rPr>
              <a:t>Be with us today </a:t>
            </a:r>
          </a:p>
          <a:p>
            <a:r>
              <a:rPr lang="en-AU" sz="2400" i="1" dirty="0">
                <a:solidFill>
                  <a:schemeClr val="bg2"/>
                </a:solidFill>
              </a:rPr>
              <a:t>As we are living together</a:t>
            </a:r>
          </a:p>
          <a:p>
            <a:r>
              <a:rPr lang="en-AU" sz="2400" i="1" dirty="0">
                <a:solidFill>
                  <a:schemeClr val="bg2"/>
                </a:solidFill>
              </a:rPr>
              <a:t>Loving you and each other </a:t>
            </a:r>
          </a:p>
          <a:p>
            <a:r>
              <a:rPr lang="en-AU" sz="2400" i="1" dirty="0">
                <a:solidFill>
                  <a:schemeClr val="bg2"/>
                </a:solidFill>
              </a:rPr>
              <a:t>And learning in Christ to follow your way</a:t>
            </a:r>
          </a:p>
          <a:p>
            <a:r>
              <a:rPr lang="en-AU" sz="2400" i="1" dirty="0">
                <a:solidFill>
                  <a:schemeClr val="bg2"/>
                </a:solidFill>
              </a:rPr>
              <a:t>We make this prayer</a:t>
            </a:r>
          </a:p>
          <a:p>
            <a:r>
              <a:rPr lang="en-AU" sz="2400" i="1" dirty="0">
                <a:solidFill>
                  <a:schemeClr val="bg2"/>
                </a:solidFill>
              </a:rPr>
              <a:t>Through Christ our Lord</a:t>
            </a:r>
          </a:p>
          <a:p>
            <a:endParaRPr lang="en-AU" sz="2400" dirty="0">
              <a:solidFill>
                <a:schemeClr val="bg2"/>
              </a:solidFill>
            </a:endParaRPr>
          </a:p>
          <a:p>
            <a:r>
              <a:rPr lang="en-AU" sz="2400" i="1" dirty="0">
                <a:solidFill>
                  <a:schemeClr val="bg2"/>
                </a:solidFill>
              </a:rPr>
              <a:t>Amen</a:t>
            </a:r>
            <a:endParaRPr lang="en-AU" sz="2400" dirty="0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11C3A-96BC-334D-BCA3-B0447C628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737" y="441421"/>
            <a:ext cx="3201716" cy="33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4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0C59E12-56A9-8342-AF64-1EDE744BF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527050"/>
            <a:ext cx="410210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696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395BAF-0FB3-3547-B697-1CB5B5F4DD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0247" y="112295"/>
            <a:ext cx="4401753" cy="622903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C3EFFF-3D6E-4A46-A869-1BB10FCA1B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42247" y="112294"/>
            <a:ext cx="4231506" cy="62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50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7AB1F6-CF46-E349-86D1-DA80AC3AB7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624930A8-AB94-D74D-A6C8-F1BAF3B932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0579" y="274638"/>
            <a:ext cx="8958520" cy="6330546"/>
          </a:xfrm>
        </p:spPr>
      </p:pic>
    </p:spTree>
    <p:extLst>
      <p:ext uri="{BB962C8B-B14F-4D97-AF65-F5344CB8AC3E}">
        <p14:creationId xmlns:p14="http://schemas.microsoft.com/office/powerpoint/2010/main" val="2458979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7AB1F6-CF46-E349-86D1-DA80AC3AB7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E94FF73-6294-7B42-987D-DF565680C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540" y="113448"/>
            <a:ext cx="8871320" cy="626892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E5D8D5-7229-EF48-9643-8CA369199D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2C87C0-65DA-2247-B7EE-706F9B915706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79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52FA034-4C5F-7A47-9F5C-38CFF77CED8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51" y="266212"/>
            <a:ext cx="8072097" cy="570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783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376"/>
            <a:ext cx="9144000" cy="687724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A077B57-FA95-2D4B-B177-4C71385D16C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6" y="2203450"/>
            <a:ext cx="3514165" cy="24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FD681C0-CB57-E647-A152-A47EAF82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3450"/>
            <a:ext cx="37084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17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008000"/>
                </a:solidFill>
              </a:rPr>
              <a:t>Act to Make a Difference in the World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DB53FD1-D4FB-E847-9009-305BCD9FE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4822" y="1146784"/>
            <a:ext cx="7223846" cy="5107035"/>
          </a:xfrm>
        </p:spPr>
      </p:pic>
    </p:spTree>
    <p:extLst>
      <p:ext uri="{BB962C8B-B14F-4D97-AF65-F5344CB8AC3E}">
        <p14:creationId xmlns:p14="http://schemas.microsoft.com/office/powerpoint/2010/main" val="3278051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008000"/>
                </a:solidFill>
              </a:rPr>
              <a:t>Act to Make a Difference in the World</a:t>
            </a:r>
            <a:endParaRPr lang="en-US" dirty="0"/>
          </a:p>
        </p:txBody>
      </p:sp>
      <p:pic>
        <p:nvPicPr>
          <p:cNvPr id="8" name="Content Placeholder 7" descr="A picture containing photo, indoor&#13;&#10;&#13;&#10;Description automatically generated">
            <a:extLst>
              <a:ext uri="{FF2B5EF4-FFF2-40B4-BE49-F238E27FC236}">
                <a16:creationId xmlns:a16="http://schemas.microsoft.com/office/drawing/2014/main" id="{B9868460-4506-7148-9011-4D901F34B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12" name="Picture 11" descr="A picture containing photo, indoor, person&#13;&#10;&#13;&#10;Description automatically generated">
            <a:extLst>
              <a:ext uri="{FF2B5EF4-FFF2-40B4-BE49-F238E27FC236}">
                <a16:creationId xmlns:a16="http://schemas.microsoft.com/office/drawing/2014/main" id="{957431E2-D293-7546-B483-B9865BD1D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843881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90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288" y="260350"/>
            <a:ext cx="8497887" cy="19082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Pastoral Parent</a:t>
            </a:r>
          </a:p>
          <a:p>
            <a:pPr>
              <a:defRPr/>
            </a:pP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Leane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Middleton (Maeve’s Mum)</a:t>
            </a:r>
          </a:p>
          <a:p>
            <a:pPr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96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288" y="260350"/>
            <a:ext cx="8497887" cy="3600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Parents and Friends Association</a:t>
            </a:r>
          </a:p>
          <a:p>
            <a:pPr>
              <a:defRPr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P&amp;F Executive appreciate the support you can offer across the year</a:t>
            </a:r>
          </a:p>
          <a:p>
            <a:pPr marL="457200" indent="-457200">
              <a:buFont typeface="Arial"/>
              <a:buChar char="•"/>
              <a:defRPr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All P&amp;F information can be found on the P&amp;F</a:t>
            </a:r>
          </a:p>
          <a:p>
            <a:pPr marL="457200" indent="-457200">
              <a:buFont typeface="Arial"/>
              <a:buChar char="•"/>
              <a:defRPr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Working Bee’s occur once a Term</a:t>
            </a:r>
          </a:p>
        </p:txBody>
      </p:sp>
    </p:spTree>
    <p:extLst>
      <p:ext uri="{BB962C8B-B14F-4D97-AF65-F5344CB8AC3E}">
        <p14:creationId xmlns:p14="http://schemas.microsoft.com/office/powerpoint/2010/main" val="281770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184" y="-9621"/>
            <a:ext cx="9144000" cy="68772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643DC2-72B7-674D-98B9-09D0433F0945}"/>
              </a:ext>
            </a:extLst>
          </p:cNvPr>
          <p:cNvSpPr/>
          <p:nvPr/>
        </p:nvSpPr>
        <p:spPr>
          <a:xfrm>
            <a:off x="655096" y="235409"/>
            <a:ext cx="4821936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500" b="1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Parents and Teachers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 dreamed I stood in a studio 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And watched two sculptors there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clay they used was a young child’s mind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And they fashioned it with care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One was a teacher, the tools he used 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Were books and music and art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One was a parent with a guiding hand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And a gentle loving heart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Day after day the teacher toiled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With a touch that was deft and sure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While the parent labored by his side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And polished and smoothed it o’er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And when at last the time had passed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They were proud of what they had wrought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For the things they had </a:t>
            </a:r>
            <a:r>
              <a:rPr lang="en-US" sz="1500" dirty="0" err="1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moulded</a:t>
            </a: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into the child 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Could never be sold or bought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And each agrees they would have failed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If they had worked alone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For behind the parents stood the school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And behind the teacher, the home.   </a:t>
            </a:r>
          </a:p>
          <a:p>
            <a:pPr algn="ctr">
              <a:spcAft>
                <a:spcPts val="0"/>
              </a:spcAft>
            </a:pPr>
            <a:endParaRPr lang="en-US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Author Unknown</a:t>
            </a:r>
            <a:endParaRPr lang="en-AU" sz="1500" dirty="0">
              <a:solidFill>
                <a:schemeClr val="bg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462F09-866F-1945-88C9-55CF723E2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032" y="962544"/>
            <a:ext cx="3048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70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001" y="3764704"/>
            <a:ext cx="2347997" cy="1678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477" y="5488253"/>
            <a:ext cx="813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The importance to notify of student absence.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/>
                </a:solidFill>
              </a:rPr>
              <a:t>Absences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C0FA84-50FE-BF4F-BCC4-5D7075922753}"/>
              </a:ext>
            </a:extLst>
          </p:cNvPr>
          <p:cNvSpPr/>
          <p:nvPr/>
        </p:nvSpPr>
        <p:spPr>
          <a:xfrm>
            <a:off x="304799" y="1517935"/>
            <a:ext cx="85343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Absences from school – please email </a:t>
            </a:r>
            <a:r>
              <a:rPr lang="en-AU" sz="2800" dirty="0">
                <a:solidFill>
                  <a:srgbClr val="3341D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pmit@bne.catholic.edu.au</a:t>
            </a:r>
            <a:r>
              <a:rPr lang="en-AU" sz="2800" dirty="0">
                <a:solidFill>
                  <a:srgbClr val="3341DF"/>
                </a:solidFill>
              </a:rPr>
              <a:t> </a:t>
            </a:r>
            <a:r>
              <a:rPr lang="en-AU" sz="2800" dirty="0">
                <a:solidFill>
                  <a:srgbClr val="254061"/>
                </a:solidFill>
              </a:rPr>
              <a:t>, or </a:t>
            </a:r>
            <a:r>
              <a:rPr lang="en-AU" sz="2800" u="sng" dirty="0" err="1">
                <a:solidFill>
                  <a:srgbClr val="3341DF"/>
                </a:solidFill>
              </a:rPr>
              <a:t>rstigter</a:t>
            </a:r>
            <a:r>
              <a:rPr lang="en-AU" sz="2800" u="sng" dirty="0" err="1">
                <a:solidFill>
                  <a:srgbClr val="3341D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@bne.catholic.edu.au</a:t>
            </a:r>
            <a:r>
              <a:rPr lang="en-AU" sz="2800" u="sng" dirty="0">
                <a:solidFill>
                  <a:srgbClr val="3341DF"/>
                </a:solidFill>
              </a:rPr>
              <a:t>. </a:t>
            </a:r>
          </a:p>
          <a:p>
            <a:pPr marL="571500" indent="-571500">
              <a:buFont typeface="Arial"/>
              <a:buChar char="•"/>
            </a:pPr>
            <a:r>
              <a:rPr lang="en-AU" sz="2800" dirty="0">
                <a:solidFill>
                  <a:srgbClr val="254061"/>
                </a:solidFill>
              </a:rPr>
              <a:t>SMS notifications will be sent each morning when absence is unexplained.</a:t>
            </a:r>
          </a:p>
        </p:txBody>
      </p:sp>
    </p:spTree>
    <p:extLst>
      <p:ext uri="{BB962C8B-B14F-4D97-AF65-F5344CB8AC3E}">
        <p14:creationId xmlns:p14="http://schemas.microsoft.com/office/powerpoint/2010/main" val="1402046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6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463" y="195423"/>
            <a:ext cx="8132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Parent Helper Volunteer Training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38" y="1113020"/>
            <a:ext cx="7577847" cy="54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80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463" y="195423"/>
            <a:ext cx="8132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Volunteer Training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50" y="903309"/>
            <a:ext cx="5428035" cy="517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77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ur Lady of Dolours MITCHELTON PPT slide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463" y="195423"/>
            <a:ext cx="8132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Volunteer Training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3000"/>
            <a:ext cx="9144000" cy="4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05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254061"/>
                </a:solidFill>
              </a:rPr>
              <a:t>Miscellaneous Matters</a:t>
            </a:r>
          </a:p>
          <a:p>
            <a:pPr marL="571500" indent="-571500">
              <a:buFont typeface="Arial"/>
              <a:buChar char="•"/>
            </a:pPr>
            <a:endParaRPr lang="en-AU" sz="2800" dirty="0">
              <a:solidFill>
                <a:srgbClr val="25406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Celebration of student birthdays – cupcakes or ice blocks</a:t>
            </a:r>
          </a:p>
          <a:p>
            <a:pPr marL="571500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Snacks and Lunches </a:t>
            </a:r>
          </a:p>
          <a:p>
            <a:pPr marL="571500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‘Nude Food’</a:t>
            </a:r>
          </a:p>
          <a:p>
            <a:pPr marL="571500" indent="-571500">
              <a:buFont typeface="Arial"/>
              <a:buChar char="•"/>
            </a:pPr>
            <a:endParaRPr lang="en-AU" sz="2600" dirty="0">
              <a:solidFill>
                <a:srgbClr val="254061"/>
              </a:solidFill>
            </a:endParaRPr>
          </a:p>
          <a:p>
            <a:pPr marL="571500" indent="-571500">
              <a:buFont typeface="Arial"/>
              <a:buChar char="•"/>
            </a:pPr>
            <a:endParaRPr lang="en-AU" sz="2600" dirty="0">
              <a:solidFill>
                <a:srgbClr val="254061"/>
              </a:solidFill>
            </a:endParaRPr>
          </a:p>
        </p:txBody>
      </p:sp>
      <p:pic>
        <p:nvPicPr>
          <p:cNvPr id="3" name="Picture 2" descr="A bunch of items that are sitting in a box&#13;&#10;&#13;&#10;Description automatically generated">
            <a:extLst>
              <a:ext uri="{FF2B5EF4-FFF2-40B4-BE49-F238E27FC236}">
                <a16:creationId xmlns:a16="http://schemas.microsoft.com/office/drawing/2014/main" id="{AF5AB10A-5EB7-F14D-B6A7-22981ED0D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37" y="2061411"/>
            <a:ext cx="5406189" cy="40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9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303093"/>
            <a:ext cx="86185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254061"/>
                </a:solidFill>
              </a:rPr>
              <a:t>Miscellaneous Matters</a:t>
            </a:r>
          </a:p>
          <a:p>
            <a:pPr marL="571500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Library day is Friday – borrowing and Reading Eggs</a:t>
            </a:r>
          </a:p>
          <a:p>
            <a:pPr marL="571500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Opening school mass – 14th February at 9am</a:t>
            </a:r>
          </a:p>
          <a:p>
            <a:pPr marL="1028700" lvl="1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Class covenant presentation</a:t>
            </a:r>
          </a:p>
          <a:p>
            <a:pPr marL="1028700" lvl="1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Water Play Day – Monday 2</a:t>
            </a:r>
            <a:r>
              <a:rPr lang="en-AU" sz="2600" baseline="30000" dirty="0">
                <a:solidFill>
                  <a:srgbClr val="254061"/>
                </a:solidFill>
              </a:rPr>
              <a:t>nd</a:t>
            </a:r>
            <a:r>
              <a:rPr lang="en-AU" sz="2600" dirty="0">
                <a:solidFill>
                  <a:srgbClr val="254061"/>
                </a:solidFill>
              </a:rPr>
              <a:t> March</a:t>
            </a:r>
          </a:p>
          <a:p>
            <a:pPr marL="1028700" lvl="1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LENT (Ash Wednesday Liturgy 26</a:t>
            </a:r>
            <a:r>
              <a:rPr lang="en-AU" sz="2600" baseline="30000" dirty="0">
                <a:solidFill>
                  <a:srgbClr val="254061"/>
                </a:solidFill>
              </a:rPr>
              <a:t>th</a:t>
            </a:r>
            <a:r>
              <a:rPr lang="en-AU" sz="2600" dirty="0">
                <a:solidFill>
                  <a:srgbClr val="254061"/>
                </a:solidFill>
              </a:rPr>
              <a:t> February)</a:t>
            </a:r>
          </a:p>
          <a:p>
            <a:pPr marL="1028700" lvl="1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Project Compassion</a:t>
            </a:r>
            <a:endParaRPr lang="en-AU" sz="3600" b="1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66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254061"/>
                </a:solidFill>
              </a:rPr>
              <a:t>Important Information </a:t>
            </a:r>
          </a:p>
          <a:p>
            <a:endParaRPr lang="en-AU" sz="3600" b="1" dirty="0">
              <a:solidFill>
                <a:srgbClr val="254061"/>
              </a:solidFill>
            </a:endParaRPr>
          </a:p>
          <a:p>
            <a:r>
              <a:rPr lang="en-AU" sz="3600" b="1" dirty="0">
                <a:solidFill>
                  <a:srgbClr val="254061"/>
                </a:solidFill>
              </a:rPr>
              <a:t>School Pick-Up</a:t>
            </a:r>
          </a:p>
          <a:p>
            <a:r>
              <a:rPr lang="en-AU" sz="3600" dirty="0">
                <a:solidFill>
                  <a:srgbClr val="254061"/>
                </a:solidFill>
              </a:rPr>
              <a:t>Please refrain from parking in the Loading Zone on Suez Street. It causes major congestion. </a:t>
            </a:r>
          </a:p>
          <a:p>
            <a:endParaRPr lang="en-AU" sz="3600" dirty="0">
              <a:solidFill>
                <a:srgbClr val="254061"/>
              </a:solidFill>
            </a:endParaRPr>
          </a:p>
          <a:p>
            <a:r>
              <a:rPr lang="en-AU" sz="3600" b="1" dirty="0">
                <a:solidFill>
                  <a:srgbClr val="254061"/>
                </a:solidFill>
              </a:rPr>
              <a:t>OSHC</a:t>
            </a:r>
          </a:p>
          <a:p>
            <a:r>
              <a:rPr lang="en-AU" sz="3600" dirty="0">
                <a:solidFill>
                  <a:srgbClr val="254061"/>
                </a:solidFill>
              </a:rPr>
              <a:t>If your arrangements change please notify OSHC </a:t>
            </a:r>
            <a:r>
              <a:rPr lang="en-AU" sz="3600" b="1" dirty="0">
                <a:solidFill>
                  <a:srgbClr val="254061"/>
                </a:solidFill>
              </a:rPr>
              <a:t>AND </a:t>
            </a:r>
            <a:r>
              <a:rPr lang="en-AU" sz="3600" dirty="0">
                <a:solidFill>
                  <a:srgbClr val="254061"/>
                </a:solidFill>
              </a:rPr>
              <a:t>myself or the school.</a:t>
            </a:r>
            <a:endParaRPr lang="en-AU" sz="3600" b="1" dirty="0">
              <a:solidFill>
                <a:srgbClr val="254061"/>
              </a:solidFill>
            </a:endParaRPr>
          </a:p>
          <a:p>
            <a:pPr marL="571500" indent="-571500">
              <a:buFont typeface="Arial"/>
              <a:buChar char="•"/>
            </a:pPr>
            <a:endParaRPr lang="en-AU" sz="2800" dirty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60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254061"/>
                </a:solidFill>
              </a:rPr>
              <a:t>Things we need from you </a:t>
            </a:r>
            <a:r>
              <a:rPr lang="en-AU" sz="3600" b="1" dirty="0">
                <a:solidFill>
                  <a:srgbClr val="254061"/>
                </a:solidFill>
                <a:sym typeface="Wingdings"/>
              </a:rPr>
              <a:t> </a:t>
            </a:r>
            <a:endParaRPr lang="en-AU" sz="3600" b="1" dirty="0">
              <a:solidFill>
                <a:srgbClr val="254061"/>
              </a:solidFill>
            </a:endParaRPr>
          </a:p>
          <a:p>
            <a:pPr marL="571500" indent="-571500">
              <a:buFont typeface="Arial"/>
              <a:buChar char="•"/>
            </a:pPr>
            <a:endParaRPr lang="en-AU" sz="1400" dirty="0">
              <a:solidFill>
                <a:srgbClr val="254061"/>
              </a:solidFill>
            </a:endParaRPr>
          </a:p>
          <a:p>
            <a:r>
              <a:rPr lang="en-AU" sz="2600" dirty="0">
                <a:solidFill>
                  <a:srgbClr val="254061"/>
                </a:solidFill>
              </a:rPr>
              <a:t>Donations Please!</a:t>
            </a:r>
          </a:p>
          <a:p>
            <a:pPr marL="1028700" lvl="1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recycled items to plant in (old pots would be perfect or feel free to bring in a plant for our garden and decorate the pot or label it with your child’s name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  shoe boxes of any size</a:t>
            </a:r>
          </a:p>
          <a:p>
            <a:pPr marL="1028700" lvl="1" indent="-571500">
              <a:buFont typeface="Arial"/>
              <a:buChar char="•"/>
            </a:pPr>
            <a:endParaRPr lang="en-AU" sz="1200" dirty="0">
              <a:solidFill>
                <a:srgbClr val="254061"/>
              </a:solidFill>
            </a:endParaRPr>
          </a:p>
          <a:p>
            <a:r>
              <a:rPr lang="en-AU" sz="2600" dirty="0">
                <a:solidFill>
                  <a:srgbClr val="254061"/>
                </a:solidFill>
              </a:rPr>
              <a:t>Please bring in:</a:t>
            </a:r>
          </a:p>
          <a:p>
            <a:pPr marL="571500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your child’s favourite book ( label so we can return it)</a:t>
            </a:r>
          </a:p>
          <a:p>
            <a:pPr marL="571500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large old shirt for art in Term 2 (e.g. adults old shirt)</a:t>
            </a:r>
          </a:p>
          <a:p>
            <a:pPr marL="571500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library bag (named) -children must have a library bag to borrow a book. </a:t>
            </a:r>
          </a:p>
          <a:p>
            <a:pPr marL="571500" indent="-571500">
              <a:buFont typeface="Arial"/>
              <a:buChar char="•"/>
            </a:pPr>
            <a:r>
              <a:rPr lang="en-AU" sz="2600" dirty="0">
                <a:solidFill>
                  <a:srgbClr val="254061"/>
                </a:solidFill>
              </a:rPr>
              <a:t>roll on sunscreen to store in hat box</a:t>
            </a:r>
          </a:p>
        </p:txBody>
      </p:sp>
    </p:spTree>
    <p:extLst>
      <p:ext uri="{BB962C8B-B14F-4D97-AF65-F5344CB8AC3E}">
        <p14:creationId xmlns:p14="http://schemas.microsoft.com/office/powerpoint/2010/main" val="4079654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254061"/>
                </a:solidFill>
              </a:rPr>
              <a:t>Questions?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2019300"/>
            <a:ext cx="22987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27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672" y="-226968"/>
            <a:ext cx="7862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Background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CB527-CE27-1642-B1D3-2618440AED55}"/>
              </a:ext>
            </a:extLst>
          </p:cNvPr>
          <p:cNvSpPr txBox="1"/>
          <p:nvPr/>
        </p:nvSpPr>
        <p:spPr>
          <a:xfrm>
            <a:off x="468728" y="3701049"/>
            <a:ext cx="791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 completed school and decided to travel overseas for 12 months. </a:t>
            </a:r>
          </a:p>
          <a:p>
            <a:r>
              <a:rPr lang="en-US" dirty="0">
                <a:solidFill>
                  <a:schemeClr val="bg1"/>
                </a:solidFill>
              </a:rPr>
              <a:t>I returned to Australia and graduated with my Bachelor of Education in 2003. </a:t>
            </a:r>
          </a:p>
          <a:p>
            <a:r>
              <a:rPr lang="en-US" dirty="0">
                <a:solidFill>
                  <a:schemeClr val="bg1"/>
                </a:solidFill>
              </a:rPr>
              <a:t>I met my husband, who was in the Defence Force which provided me a wealth of experience to teach in many schools in different states and territories. </a:t>
            </a:r>
          </a:p>
          <a:p>
            <a:r>
              <a:rPr lang="en-US" dirty="0">
                <a:solidFill>
                  <a:schemeClr val="bg1"/>
                </a:solidFill>
              </a:rPr>
              <a:t>We both took a year off work and travelled around Australia in 2008.</a:t>
            </a:r>
          </a:p>
          <a:p>
            <a:r>
              <a:rPr lang="en-US" dirty="0">
                <a:solidFill>
                  <a:schemeClr val="bg1"/>
                </a:solidFill>
              </a:rPr>
              <a:t>We have two sons who attend O.L.D. (</a:t>
            </a:r>
            <a:r>
              <a:rPr lang="en-US" dirty="0" err="1">
                <a:solidFill>
                  <a:schemeClr val="bg1"/>
                </a:solidFill>
              </a:rPr>
              <a:t>Yr</a:t>
            </a:r>
            <a:r>
              <a:rPr lang="en-US" dirty="0">
                <a:solidFill>
                  <a:schemeClr val="bg1"/>
                </a:solidFill>
              </a:rPr>
              <a:t> 5 and </a:t>
            </a:r>
            <a:r>
              <a:rPr lang="en-US" dirty="0" err="1">
                <a:solidFill>
                  <a:schemeClr val="bg1"/>
                </a:solidFill>
              </a:rPr>
              <a:t>Yr</a:t>
            </a:r>
            <a:r>
              <a:rPr lang="en-US" dirty="0">
                <a:solidFill>
                  <a:schemeClr val="bg1"/>
                </a:solidFill>
              </a:rPr>
              <a:t> 3).</a:t>
            </a:r>
          </a:p>
          <a:p>
            <a:r>
              <a:rPr lang="en-US" dirty="0">
                <a:solidFill>
                  <a:schemeClr val="bg1"/>
                </a:solidFill>
              </a:rPr>
              <a:t>12 months ago my husband transitioned from the army after 22 years, so we are now based in Brisbane – forever!</a:t>
            </a:r>
          </a:p>
        </p:txBody>
      </p:sp>
      <p:pic>
        <p:nvPicPr>
          <p:cNvPr id="11" name="Picture 10" descr="A group of people on a beach posing for the camera&#10;&#10;Description automatically generated">
            <a:extLst>
              <a:ext uri="{FF2B5EF4-FFF2-40B4-BE49-F238E27FC236}">
                <a16:creationId xmlns:a16="http://schemas.microsoft.com/office/drawing/2014/main" id="{660AED0D-F65F-C242-A59F-D7272972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276" y="256365"/>
            <a:ext cx="4444060" cy="3331200"/>
          </a:xfrm>
          <a:prstGeom prst="rect">
            <a:avLst/>
          </a:prstGeom>
        </p:spPr>
      </p:pic>
      <p:pic>
        <p:nvPicPr>
          <p:cNvPr id="13" name="Picture 12" descr="A dog standing on grass&#10;&#10;Description automatically generated">
            <a:extLst>
              <a:ext uri="{FF2B5EF4-FFF2-40B4-BE49-F238E27FC236}">
                <a16:creationId xmlns:a16="http://schemas.microsoft.com/office/drawing/2014/main" id="{12A58998-2E83-3447-8748-24657EA9A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93" y="1291123"/>
            <a:ext cx="1534993" cy="20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8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728" y="393074"/>
            <a:ext cx="7862555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Teaching Philosophy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AU" sz="2100" dirty="0">
                <a:solidFill>
                  <a:srgbClr val="1F497D"/>
                </a:solidFill>
              </a:rPr>
              <a:t>Grow and develop - personally, socially, academically and spiritually</a:t>
            </a:r>
          </a:p>
          <a:p>
            <a:pPr marL="285750" indent="-285750">
              <a:buFont typeface="Arial"/>
              <a:buChar char="•"/>
            </a:pPr>
            <a:r>
              <a:rPr lang="en-AU" sz="2100" dirty="0">
                <a:solidFill>
                  <a:srgbClr val="1F497D"/>
                </a:solidFill>
              </a:rPr>
              <a:t>Learn the skills to become responsible citizens in a changing world</a:t>
            </a:r>
          </a:p>
          <a:p>
            <a:pPr marL="285750" indent="-285750">
              <a:buFont typeface="Arial"/>
              <a:buChar char="•"/>
            </a:pPr>
            <a:r>
              <a:rPr lang="en-AU" sz="2100" dirty="0">
                <a:solidFill>
                  <a:srgbClr val="1F497D"/>
                </a:solidFill>
              </a:rPr>
              <a:t>Develop skills to be reflective about themselves, others and life so that they may have respect, tolerance and love for all people and the world</a:t>
            </a:r>
          </a:p>
          <a:p>
            <a:pPr marL="285750" indent="-285750">
              <a:buFont typeface="Arial"/>
              <a:buChar char="•"/>
            </a:pPr>
            <a:r>
              <a:rPr lang="en-AU" sz="2100" dirty="0">
                <a:solidFill>
                  <a:srgbClr val="1F497D"/>
                </a:solidFill>
              </a:rPr>
              <a:t>Establish clear expectations as they are critical in the development of boundaries that support students’ behaviour and learning</a:t>
            </a:r>
          </a:p>
          <a:p>
            <a:pPr marL="285750" indent="-285750">
              <a:buFont typeface="Arial"/>
              <a:buChar char="•"/>
            </a:pPr>
            <a:r>
              <a:rPr lang="en-AU" sz="2100" dirty="0">
                <a:solidFill>
                  <a:srgbClr val="1F497D"/>
                </a:solidFill>
              </a:rPr>
              <a:t>Use active learning, hands-on resources, interactive games and craft in meaningful ways to enhance learning</a:t>
            </a:r>
          </a:p>
          <a:p>
            <a:pPr marL="285750" indent="-285750">
              <a:buFont typeface="Arial"/>
              <a:buChar char="•"/>
            </a:pPr>
            <a:r>
              <a:rPr lang="en-AU" sz="2100" dirty="0">
                <a:solidFill>
                  <a:srgbClr val="1F497D"/>
                </a:solidFill>
              </a:rPr>
              <a:t>Have enjoyable and interesting learning experiences</a:t>
            </a:r>
          </a:p>
          <a:p>
            <a:pPr marL="285750" indent="-285750">
              <a:buFont typeface="Arial"/>
              <a:buChar char="•"/>
            </a:pPr>
            <a:r>
              <a:rPr lang="en-AU" sz="2100" dirty="0">
                <a:solidFill>
                  <a:srgbClr val="1F497D"/>
                </a:solidFill>
              </a:rPr>
              <a:t>Be rewarded for good effort and cooperation</a:t>
            </a:r>
          </a:p>
          <a:p>
            <a:pPr marL="285750" indent="-285750">
              <a:buFont typeface="Arial"/>
              <a:buChar char="•"/>
            </a:pPr>
            <a:r>
              <a:rPr lang="en-AU" sz="2100" dirty="0">
                <a:solidFill>
                  <a:srgbClr val="1F497D"/>
                </a:solidFill>
              </a:rPr>
              <a:t>Develop a love of learning so they will be motivated to find out about their world thereby becoming independent life-long learners </a:t>
            </a:r>
            <a:endParaRPr lang="en-US" sz="2100" b="1" dirty="0">
              <a:solidFill>
                <a:srgbClr val="1F497D"/>
              </a:solidFill>
            </a:endParaRPr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04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42"/>
            <a:ext cx="9144000" cy="68772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07C029-FACD-3D40-A941-9B871F167ED2}"/>
              </a:ext>
            </a:extLst>
          </p:cNvPr>
          <p:cNvSpPr txBox="1"/>
          <p:nvPr/>
        </p:nvSpPr>
        <p:spPr>
          <a:xfrm>
            <a:off x="-118952" y="723037"/>
            <a:ext cx="6337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EMBRACE THE CHALLENGE IN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3452A-D100-524A-99D0-98BEB0D21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333" y="3585037"/>
            <a:ext cx="4455043" cy="2369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BE1A4-CB3E-3D40-A3FA-6CF1E870C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102" y="177800"/>
            <a:ext cx="28575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40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643" y="-19242"/>
            <a:ext cx="9142349" cy="687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D7E795-2B81-D945-8C07-7779224138E2}"/>
              </a:ext>
            </a:extLst>
          </p:cNvPr>
          <p:cNvSpPr/>
          <p:nvPr/>
        </p:nvSpPr>
        <p:spPr>
          <a:xfrm>
            <a:off x="179294" y="1559859"/>
            <a:ext cx="751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" pitchFamily="2" charset="0"/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AD94E-22D9-E74C-89C9-EC45AAD6039B}"/>
              </a:ext>
            </a:extLst>
          </p:cNvPr>
          <p:cNvSpPr txBox="1"/>
          <p:nvPr/>
        </p:nvSpPr>
        <p:spPr>
          <a:xfrm>
            <a:off x="1452282" y="918900"/>
            <a:ext cx="702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2020 – The Year of St Benedict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D95E49-5940-8840-BEA3-900FAA3C7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181" y="1816075"/>
            <a:ext cx="25527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37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32473"/>
            <a:ext cx="86185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254061"/>
                </a:solidFill>
              </a:rPr>
              <a:t>Whole School Teaching and Learning Vision</a:t>
            </a:r>
          </a:p>
          <a:p>
            <a:pPr marL="457200" indent="-457200">
              <a:buFont typeface="Arial"/>
              <a:buChar char="•"/>
            </a:pPr>
            <a:r>
              <a:rPr lang="en-AU" sz="2800" dirty="0">
                <a:solidFill>
                  <a:srgbClr val="1F497D"/>
                </a:solidFill>
              </a:rPr>
              <a:t>We believe that all students can </a:t>
            </a:r>
            <a:r>
              <a:rPr lang="en-AU" sz="2800" i="1" dirty="0">
                <a:solidFill>
                  <a:srgbClr val="1F497D"/>
                </a:solidFill>
              </a:rPr>
              <a:t>think, learn, inquire and create</a:t>
            </a:r>
          </a:p>
          <a:p>
            <a:pPr marL="457200" indent="-457200">
              <a:buFont typeface="Arial"/>
              <a:buChar char="•"/>
            </a:pPr>
            <a:r>
              <a:rPr lang="en-AU" sz="2800" dirty="0">
                <a:solidFill>
                  <a:srgbClr val="1F497D"/>
                </a:solidFill>
              </a:rPr>
              <a:t>We believe that all students can </a:t>
            </a:r>
            <a:r>
              <a:rPr lang="en-AU" sz="2800" i="1" dirty="0">
                <a:solidFill>
                  <a:srgbClr val="1F497D"/>
                </a:solidFill>
              </a:rPr>
              <a:t>get along </a:t>
            </a:r>
            <a:r>
              <a:rPr lang="en-AU" sz="2800" dirty="0">
                <a:solidFill>
                  <a:srgbClr val="1F497D"/>
                </a:solidFill>
              </a:rPr>
              <a:t>with and </a:t>
            </a:r>
            <a:r>
              <a:rPr lang="en-AU" sz="2800" i="1" dirty="0">
                <a:solidFill>
                  <a:srgbClr val="1F497D"/>
                </a:solidFill>
              </a:rPr>
              <a:t>care for </a:t>
            </a:r>
            <a:r>
              <a:rPr lang="en-AU" sz="2800" dirty="0">
                <a:solidFill>
                  <a:srgbClr val="1F497D"/>
                </a:solidFill>
              </a:rPr>
              <a:t>others</a:t>
            </a:r>
          </a:p>
          <a:p>
            <a:pPr marL="457200" indent="-457200">
              <a:buFont typeface="Arial"/>
              <a:buChar char="•"/>
            </a:pPr>
            <a:r>
              <a:rPr lang="en-AU" sz="2800" dirty="0">
                <a:solidFill>
                  <a:srgbClr val="1F497D"/>
                </a:solidFill>
              </a:rPr>
              <a:t>We believe that all students </a:t>
            </a:r>
            <a:r>
              <a:rPr lang="en-AU" sz="2800" i="1" dirty="0">
                <a:solidFill>
                  <a:srgbClr val="1F497D"/>
                </a:solidFill>
              </a:rPr>
              <a:t>can act </a:t>
            </a:r>
            <a:r>
              <a:rPr lang="en-AU" sz="2800" dirty="0">
                <a:solidFill>
                  <a:srgbClr val="1F497D"/>
                </a:solidFill>
              </a:rPr>
              <a:t>so they can </a:t>
            </a:r>
            <a:r>
              <a:rPr lang="en-AU" sz="2800" i="1" dirty="0">
                <a:solidFill>
                  <a:srgbClr val="1F497D"/>
                </a:solidFill>
              </a:rPr>
              <a:t>make a difference</a:t>
            </a:r>
            <a:r>
              <a:rPr lang="en-AU" sz="2800" dirty="0">
                <a:solidFill>
                  <a:srgbClr val="1F497D"/>
                </a:solidFill>
              </a:rPr>
              <a:t> in the world</a:t>
            </a:r>
            <a:r>
              <a:rPr lang="en-AU" sz="3600" dirty="0">
                <a:solidFill>
                  <a:srgbClr val="1F497D"/>
                </a:solidFill>
              </a:rPr>
              <a:t>.</a:t>
            </a:r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3220"/>
              </p:ext>
            </p:extLst>
          </p:nvPr>
        </p:nvGraphicFramePr>
        <p:xfrm>
          <a:off x="3609222" y="3007008"/>
          <a:ext cx="3786187" cy="64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 marL="91439" marR="914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553198"/>
              </p:ext>
            </p:extLst>
          </p:nvPr>
        </p:nvGraphicFramePr>
        <p:xfrm>
          <a:off x="3927946" y="4657476"/>
          <a:ext cx="3786187" cy="64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6A88DFB-D896-D94F-AE05-49AD2C884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453" y="2855495"/>
            <a:ext cx="4402579" cy="34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56" y="1080"/>
            <a:ext cx="861857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6600"/>
                </a:solidFill>
              </a:rPr>
              <a:t>Thinking and Learning</a:t>
            </a:r>
          </a:p>
          <a:p>
            <a:pPr marL="457200" indent="-457200">
              <a:buFont typeface="Arial"/>
              <a:buChar char="•"/>
            </a:pPr>
            <a:r>
              <a:rPr lang="en-AU" sz="3200" dirty="0">
                <a:solidFill>
                  <a:srgbClr val="1F497D"/>
                </a:solidFill>
              </a:rPr>
              <a:t>Key Learning Areas</a:t>
            </a:r>
          </a:p>
          <a:p>
            <a:pPr marL="914400" lvl="1" indent="-4572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</a:rPr>
              <a:t>OLD follows the national curriculum by ACARA</a:t>
            </a:r>
          </a:p>
          <a:p>
            <a:pPr marL="914400" lvl="1" indent="-4572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</a:rPr>
              <a:t>English, Maths, Science, HASS, The Arts, Technology, Health and Physical Education</a:t>
            </a:r>
          </a:p>
          <a:p>
            <a:pPr marL="914400" lvl="1" indent="-4572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</a:rPr>
              <a:t>OLD follows the BCE Religious Education Curriculum</a:t>
            </a:r>
          </a:p>
          <a:p>
            <a:r>
              <a:rPr lang="en-AU" sz="3200" dirty="0">
                <a:solidFill>
                  <a:srgbClr val="1F497D"/>
                </a:solidFill>
              </a:rPr>
              <a:t>Language of Learning</a:t>
            </a:r>
          </a:p>
          <a:p>
            <a:pPr marL="571500" indent="-5715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</a:rPr>
              <a:t>Learning Intentions</a:t>
            </a:r>
          </a:p>
          <a:p>
            <a:pPr marL="1028700" lvl="1" indent="-571500">
              <a:buFont typeface="Courier New"/>
              <a:buChar char="o"/>
            </a:pPr>
            <a:r>
              <a:rPr lang="en-AU" sz="2000" dirty="0">
                <a:solidFill>
                  <a:srgbClr val="1F497D"/>
                </a:solidFill>
              </a:rPr>
              <a:t>We  Are Learning To…</a:t>
            </a:r>
          </a:p>
          <a:p>
            <a:pPr marL="571500" indent="-5715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</a:rPr>
              <a:t>Success Criteria</a:t>
            </a:r>
          </a:p>
          <a:p>
            <a:pPr marL="1028700" lvl="1" indent="-571500">
              <a:buFont typeface="Courier New"/>
              <a:buChar char="o"/>
            </a:pPr>
            <a:r>
              <a:rPr lang="en-AU" sz="2000" dirty="0">
                <a:solidFill>
                  <a:srgbClr val="1F497D"/>
                </a:solidFill>
              </a:rPr>
              <a:t>What I’m looking for…</a:t>
            </a:r>
          </a:p>
          <a:p>
            <a:pPr marL="571500" indent="-5715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</a:rPr>
              <a:t>Feedback </a:t>
            </a:r>
          </a:p>
          <a:p>
            <a:pPr marL="1028700" lvl="1" indent="-571500">
              <a:buFont typeface="Courier New"/>
              <a:buChar char="o"/>
            </a:pPr>
            <a:r>
              <a:rPr lang="en-AU" sz="2000" dirty="0">
                <a:solidFill>
                  <a:srgbClr val="1F497D"/>
                </a:solidFill>
              </a:rPr>
              <a:t>Teacher given, student reflection, peer feedback</a:t>
            </a:r>
          </a:p>
          <a:p>
            <a:pPr marL="571500" indent="-5715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</a:rPr>
              <a:t>Key Questions:</a:t>
            </a:r>
          </a:p>
          <a:p>
            <a:pPr marL="1028700" lvl="1" indent="-571500">
              <a:buFont typeface="Courier New"/>
              <a:buChar char="o"/>
            </a:pPr>
            <a:r>
              <a:rPr lang="en-AU" sz="2000" dirty="0">
                <a:solidFill>
                  <a:srgbClr val="1F497D"/>
                </a:solidFill>
              </a:rPr>
              <a:t>What are you learning?</a:t>
            </a:r>
          </a:p>
          <a:p>
            <a:pPr marL="1028700" lvl="1" indent="-571500">
              <a:buFont typeface="Courier New"/>
              <a:buChar char="o"/>
            </a:pPr>
            <a:r>
              <a:rPr lang="en-AU" sz="2000" dirty="0">
                <a:solidFill>
                  <a:srgbClr val="1F497D"/>
                </a:solidFill>
              </a:rPr>
              <a:t>How are you going?</a:t>
            </a:r>
          </a:p>
          <a:p>
            <a:pPr marL="1028700" lvl="1" indent="-571500">
              <a:buFont typeface="Courier New"/>
              <a:buChar char="o"/>
            </a:pPr>
            <a:r>
              <a:rPr lang="en-AU" sz="2000" dirty="0">
                <a:solidFill>
                  <a:srgbClr val="1F497D"/>
                </a:solidFill>
              </a:rPr>
              <a:t>How do you know how you’re going?</a:t>
            </a:r>
          </a:p>
          <a:p>
            <a:pPr marL="1028700" lvl="1" indent="-571500">
              <a:buFont typeface="Courier New"/>
              <a:buChar char="o"/>
            </a:pPr>
            <a:r>
              <a:rPr lang="en-AU" sz="2000" dirty="0">
                <a:solidFill>
                  <a:srgbClr val="1F497D"/>
                </a:solidFill>
              </a:rPr>
              <a:t>How can you improve?</a:t>
            </a:r>
          </a:p>
          <a:p>
            <a:pPr marL="1028700" lvl="1" indent="-571500">
              <a:buFont typeface="Courier New"/>
              <a:buChar char="o"/>
            </a:pPr>
            <a:r>
              <a:rPr lang="en-AU" sz="2000" dirty="0">
                <a:solidFill>
                  <a:srgbClr val="1F497D"/>
                </a:solidFill>
              </a:rPr>
              <a:t>What do you do if you need help?</a:t>
            </a:r>
          </a:p>
          <a:p>
            <a:pPr marL="914400" lvl="1" indent="-457200">
              <a:buFont typeface="Arial"/>
              <a:buChar char="•"/>
            </a:pPr>
            <a:endParaRPr lang="en-AU" dirty="0">
              <a:solidFill>
                <a:srgbClr val="1F497D"/>
              </a:solidFill>
            </a:endParaRPr>
          </a:p>
        </p:txBody>
      </p:sp>
      <p:sp>
        <p:nvSpPr>
          <p:cNvPr id="2" name="32-Point Star 1"/>
          <p:cNvSpPr/>
          <p:nvPr/>
        </p:nvSpPr>
        <p:spPr>
          <a:xfrm>
            <a:off x="5445160" y="2394278"/>
            <a:ext cx="3240819" cy="1693513"/>
          </a:xfrm>
          <a:prstGeom prst="star3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‘Active Learning’</a:t>
            </a:r>
          </a:p>
        </p:txBody>
      </p:sp>
    </p:spTree>
    <p:extLst>
      <p:ext uri="{BB962C8B-B14F-4D97-AF65-F5344CB8AC3E}">
        <p14:creationId xmlns:p14="http://schemas.microsoft.com/office/powerpoint/2010/main" val="2224324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1660</Words>
  <Application>Microsoft Macintosh PowerPoint</Application>
  <PresentationFormat>On-screen Show (4:3)</PresentationFormat>
  <Paragraphs>253</Paragraphs>
  <Slides>39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Cambria</vt:lpstr>
      <vt:lpstr>Courier New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 to Make a Difference in the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 to Make a Difference in the World</vt:lpstr>
      <vt:lpstr>Act to Make a Difference in the World</vt:lpstr>
      <vt:lpstr>PowerPoint Presentation</vt:lpstr>
      <vt:lpstr>PowerPoint Presentation</vt:lpstr>
      <vt:lpstr>Absences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Rachel Stigter</cp:lastModifiedBy>
  <cp:revision>93</cp:revision>
  <dcterms:created xsi:type="dcterms:W3CDTF">2014-01-12T10:54:22Z</dcterms:created>
  <dcterms:modified xsi:type="dcterms:W3CDTF">2020-02-11T09:45:15Z</dcterms:modified>
</cp:coreProperties>
</file>